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8" r:id="rId3"/>
    <p:sldId id="269" r:id="rId4"/>
    <p:sldId id="270" r:id="rId5"/>
    <p:sldId id="27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960"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CAF6FA-E0DB-4102-BC16-BC17719EDD14}" type="datetimeFigureOut">
              <a:rPr lang="en-US" smtClean="0"/>
              <a:pPr/>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27B70-F22E-42E4-9FBA-CF4EDC1E20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AF6FA-E0DB-4102-BC16-BC17719EDD14}" type="datetimeFigureOut">
              <a:rPr lang="en-US" smtClean="0"/>
              <a:pPr/>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27B70-F22E-42E4-9FBA-CF4EDC1E20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AF6FA-E0DB-4102-BC16-BC17719EDD14}" type="datetimeFigureOut">
              <a:rPr lang="en-US" smtClean="0"/>
              <a:pPr/>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27B70-F22E-42E4-9FBA-CF4EDC1E20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AF6FA-E0DB-4102-BC16-BC17719EDD14}" type="datetimeFigureOut">
              <a:rPr lang="en-US" smtClean="0"/>
              <a:pPr/>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27B70-F22E-42E4-9FBA-CF4EDC1E20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CAF6FA-E0DB-4102-BC16-BC17719EDD14}" type="datetimeFigureOut">
              <a:rPr lang="en-US" smtClean="0"/>
              <a:pPr/>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27B70-F22E-42E4-9FBA-CF4EDC1E20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CAF6FA-E0DB-4102-BC16-BC17719EDD14}" type="datetimeFigureOut">
              <a:rPr lang="en-US" smtClean="0"/>
              <a:pPr/>
              <a:t>11/11/2011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27B70-F22E-42E4-9FBA-CF4EDC1E20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CAF6FA-E0DB-4102-BC16-BC17719EDD14}" type="datetimeFigureOut">
              <a:rPr lang="en-US" smtClean="0"/>
              <a:pPr/>
              <a:t>11/11/2011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227B70-F22E-42E4-9FBA-CF4EDC1E20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CAF6FA-E0DB-4102-BC16-BC17719EDD14}" type="datetimeFigureOut">
              <a:rPr lang="en-US" smtClean="0"/>
              <a:pPr/>
              <a:t>11/11/2011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227B70-F22E-42E4-9FBA-CF4EDC1E20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AF6FA-E0DB-4102-BC16-BC17719EDD14}" type="datetimeFigureOut">
              <a:rPr lang="en-US" smtClean="0"/>
              <a:pPr/>
              <a:t>11/11/2011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227B70-F22E-42E4-9FBA-CF4EDC1E20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AF6FA-E0DB-4102-BC16-BC17719EDD14}" type="datetimeFigureOut">
              <a:rPr lang="en-US" smtClean="0"/>
              <a:pPr/>
              <a:t>11/11/2011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27B70-F22E-42E4-9FBA-CF4EDC1E20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AF6FA-E0DB-4102-BC16-BC17719EDD14}" type="datetimeFigureOut">
              <a:rPr lang="en-US" smtClean="0"/>
              <a:pPr/>
              <a:t>11/11/2011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27B70-F22E-42E4-9FBA-CF4EDC1E20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AF6FA-E0DB-4102-BC16-BC17719EDD14}" type="datetimeFigureOut">
              <a:rPr lang="en-US" smtClean="0"/>
              <a:pPr/>
              <a:t>11/11/2011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27B70-F22E-42E4-9FBA-CF4EDC1E20F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www.luxasiapacific.com/uploads/pics/background_water_purification.jpg"/>
          <p:cNvPicPr>
            <a:picLocks noChangeAspect="1" noChangeArrowheads="1"/>
          </p:cNvPicPr>
          <p:nvPr/>
        </p:nvPicPr>
        <p:blipFill>
          <a:blip r:embed="rId2" cstate="print"/>
          <a:srcRect/>
          <a:stretch>
            <a:fillRect/>
          </a:stretch>
        </p:blipFill>
        <p:spPr bwMode="auto">
          <a:xfrm>
            <a:off x="0" y="0"/>
            <a:ext cx="9144000" cy="1371600"/>
          </a:xfrm>
          <a:prstGeom prst="rect">
            <a:avLst/>
          </a:prstGeom>
          <a:noFill/>
          <a:ln w="9525">
            <a:noFill/>
            <a:miter lim="800000"/>
            <a:headEnd/>
            <a:tailEnd/>
          </a:ln>
        </p:spPr>
      </p:pic>
      <p:sp>
        <p:nvSpPr>
          <p:cNvPr id="5" name="Rectangle 4"/>
          <p:cNvSpPr/>
          <p:nvPr/>
        </p:nvSpPr>
        <p:spPr>
          <a:xfrm>
            <a:off x="1371600" y="1447800"/>
            <a:ext cx="6172200" cy="369332"/>
          </a:xfrm>
          <a:prstGeom prst="rect">
            <a:avLst/>
          </a:prstGeom>
        </p:spPr>
        <p:txBody>
          <a:bodyPr wrap="square">
            <a:spAutoFit/>
          </a:bodyPr>
          <a:lstStyle/>
          <a:p>
            <a:r>
              <a:rPr lang="en-US" dirty="0" smtClean="0"/>
              <a:t> </a:t>
            </a:r>
            <a:r>
              <a:rPr lang="en-US" b="1" u="sng" dirty="0" smtClean="0"/>
              <a:t>Home </a:t>
            </a:r>
            <a:r>
              <a:rPr lang="en-US" u="sng" dirty="0" smtClean="0"/>
              <a:t> -  About GSS  -  Services  -  Resources  -  Contact Us</a:t>
            </a:r>
            <a:endParaRPr lang="en-US" dirty="0"/>
          </a:p>
        </p:txBody>
      </p:sp>
      <p:pic>
        <p:nvPicPr>
          <p:cNvPr id="6" name="Picture 6"/>
          <p:cNvPicPr>
            <a:picLocks noChangeAspect="1" noChangeArrowheads="1"/>
          </p:cNvPicPr>
          <p:nvPr/>
        </p:nvPicPr>
        <p:blipFill>
          <a:blip r:embed="rId3" cstate="print"/>
          <a:srcRect/>
          <a:stretch>
            <a:fillRect/>
          </a:stretch>
        </p:blipFill>
        <p:spPr bwMode="auto">
          <a:xfrm>
            <a:off x="6665912" y="0"/>
            <a:ext cx="2478088" cy="742950"/>
          </a:xfrm>
          <a:prstGeom prst="rect">
            <a:avLst/>
          </a:prstGeom>
          <a:solidFill>
            <a:srgbClr val="A6A6A6"/>
          </a:solidFill>
          <a:ln w="9525">
            <a:noFill/>
            <a:miter lim="800000"/>
            <a:headEnd/>
            <a:tailEnd/>
          </a:ln>
        </p:spPr>
      </p:pic>
      <p:sp>
        <p:nvSpPr>
          <p:cNvPr id="7" name="Rectangle 6"/>
          <p:cNvSpPr/>
          <p:nvPr/>
        </p:nvSpPr>
        <p:spPr>
          <a:xfrm>
            <a:off x="228600" y="2362200"/>
            <a:ext cx="4191000" cy="4185761"/>
          </a:xfrm>
          <a:prstGeom prst="rect">
            <a:avLst/>
          </a:prstGeom>
        </p:spPr>
        <p:txBody>
          <a:bodyPr wrap="square">
            <a:spAutoFit/>
          </a:bodyPr>
          <a:lstStyle/>
          <a:p>
            <a:pPr algn="just"/>
            <a:r>
              <a:rPr lang="en-US" sz="1400" dirty="0" smtClean="0"/>
              <a:t>Ground Source Solutions</a:t>
            </a:r>
          </a:p>
          <a:p>
            <a:pPr algn="just"/>
            <a:r>
              <a:rPr lang="en-US" sz="1400" dirty="0" smtClean="0"/>
              <a:t> </a:t>
            </a:r>
          </a:p>
          <a:p>
            <a:pPr algn="just"/>
            <a:r>
              <a:rPr lang="en-US" sz="1400" dirty="0" smtClean="0"/>
              <a:t>Founded in 2003, Ground Source Solutions, LLC (GSS) provides comprehensive diagnostic and maintenance services for vertical closed loop, ground coupled, geothermal heat exchangers. GSS was formed by the management of Geothermal Services, Inc. in response to the growth in large scale commercial geothermal projects and the need expressed by clients to ensure the long term performance of these systems</a:t>
            </a:r>
          </a:p>
          <a:p>
            <a:pPr algn="just"/>
            <a:r>
              <a:rPr lang="en-US" sz="1400" dirty="0" smtClean="0"/>
              <a:t> </a:t>
            </a:r>
          </a:p>
          <a:p>
            <a:pPr algn="just"/>
            <a:r>
              <a:rPr lang="en-US" sz="1400" dirty="0" smtClean="0"/>
              <a:t>GSS Mission Statement:</a:t>
            </a:r>
          </a:p>
          <a:p>
            <a:pPr algn="just"/>
            <a:r>
              <a:rPr lang="en-US" sz="1400" dirty="0" smtClean="0"/>
              <a:t> </a:t>
            </a:r>
          </a:p>
          <a:p>
            <a:pPr algn="just"/>
            <a:r>
              <a:rPr lang="en-US" sz="1400" dirty="0" smtClean="0"/>
              <a:t>To promote optimum performance of commercial geothermal loop systems by providing top quality inspection and maintenance services.</a:t>
            </a:r>
          </a:p>
          <a:p>
            <a:pPr algn="just"/>
            <a:r>
              <a:rPr lang="en-US" sz="1400" dirty="0" smtClean="0"/>
              <a:t>We will provide these services in the most highly professional and ethical manner by always treating the client’s best interest as our top priority.</a:t>
            </a:r>
            <a:endParaRPr lang="en-US" sz="1400" dirty="0"/>
          </a:p>
        </p:txBody>
      </p:sp>
      <p:pic>
        <p:nvPicPr>
          <p:cNvPr id="10" name="Picture 9" descr="DSCN5794.JPG"/>
          <p:cNvPicPr>
            <a:picLocks noChangeAspect="1"/>
          </p:cNvPicPr>
          <p:nvPr/>
        </p:nvPicPr>
        <p:blipFill>
          <a:blip r:embed="rId4" cstate="print"/>
          <a:stretch>
            <a:fillRect/>
          </a:stretch>
        </p:blipFill>
        <p:spPr>
          <a:xfrm>
            <a:off x="4800600" y="2133600"/>
            <a:ext cx="4043680" cy="3032760"/>
          </a:xfrm>
          <a:prstGeom prst="rect">
            <a:avLst/>
          </a:prstGeom>
        </p:spPr>
      </p:pic>
      <p:sp>
        <p:nvSpPr>
          <p:cNvPr id="11" name="Rectangle 10"/>
          <p:cNvSpPr/>
          <p:nvPr/>
        </p:nvSpPr>
        <p:spPr>
          <a:xfrm>
            <a:off x="5791200" y="5257800"/>
            <a:ext cx="2195986" cy="369332"/>
          </a:xfrm>
          <a:prstGeom prst="rect">
            <a:avLst/>
          </a:prstGeom>
        </p:spPr>
        <p:txBody>
          <a:bodyPr wrap="none">
            <a:spAutoFit/>
          </a:bodyPr>
          <a:lstStyle/>
          <a:p>
            <a:pPr algn="ctr"/>
            <a:r>
              <a:rPr lang="en-US" dirty="0" smtClean="0"/>
              <a:t>Water Quality Testing</a:t>
            </a:r>
            <a:endParaRPr lang="en-US" dirty="0"/>
          </a:p>
        </p:txBody>
      </p:sp>
    </p:spTree>
  </p:cSld>
  <p:clrMapOvr>
    <a:masterClrMapping/>
  </p:clrMapOvr>
  <p:transition spd="slow"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5"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strVal val="#ppt_w*0.70"/>
                                          </p:val>
                                        </p:tav>
                                        <p:tav tm="100000">
                                          <p:val>
                                            <p:strVal val="#ppt_w"/>
                                          </p:val>
                                        </p:tav>
                                      </p:tavLst>
                                    </p:anim>
                                    <p:anim calcmode="lin" valueType="num">
                                      <p:cBhvr>
                                        <p:cTn id="18" dur="1000" fill="hold"/>
                                        <p:tgtEl>
                                          <p:spTgt spid="5"/>
                                        </p:tgtEl>
                                        <p:attrNameLst>
                                          <p:attrName>ppt_h</p:attrName>
                                        </p:attrNameLst>
                                      </p:cBhvr>
                                      <p:tavLst>
                                        <p:tav tm="0">
                                          <p:val>
                                            <p:strVal val="#ppt_h"/>
                                          </p:val>
                                        </p:tav>
                                        <p:tav tm="100000">
                                          <p:val>
                                            <p:strVal val="#ppt_h"/>
                                          </p:val>
                                        </p:tav>
                                      </p:tavLst>
                                    </p:anim>
                                    <p:animEffect transition="in" filter="fade">
                                      <p:cBhvr>
                                        <p:cTn id="19" dur="1000"/>
                                        <p:tgtEl>
                                          <p:spTgt spid="5"/>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ppt_w</p:attrName>
                                        </p:attrNameLst>
                                      </p:cBhvr>
                                      <p:tavLst>
                                        <p:tav tm="0">
                                          <p:val>
                                            <p:strVal val="#ppt_w*0.70"/>
                                          </p:val>
                                        </p:tav>
                                        <p:tav tm="100000">
                                          <p:val>
                                            <p:strVal val="#ppt_w"/>
                                          </p:val>
                                        </p:tav>
                                      </p:tavLst>
                                    </p:anim>
                                    <p:anim calcmode="lin" valueType="num">
                                      <p:cBhvr>
                                        <p:cTn id="23" dur="1000" fill="hold"/>
                                        <p:tgtEl>
                                          <p:spTgt spid="7"/>
                                        </p:tgtEl>
                                        <p:attrNameLst>
                                          <p:attrName>ppt_h</p:attrName>
                                        </p:attrNameLst>
                                      </p:cBhvr>
                                      <p:tavLst>
                                        <p:tav tm="0">
                                          <p:val>
                                            <p:strVal val="#ppt_h"/>
                                          </p:val>
                                        </p:tav>
                                        <p:tav tm="100000">
                                          <p:val>
                                            <p:strVal val="#ppt_h"/>
                                          </p:val>
                                        </p:tav>
                                      </p:tavLst>
                                    </p:anim>
                                    <p:animEffect transition="in" filter="fade">
                                      <p:cBhvr>
                                        <p:cTn id="24" dur="1000"/>
                                        <p:tgtEl>
                                          <p:spTgt spid="7"/>
                                        </p:tgtEl>
                                      </p:cBhvr>
                                    </p:animEffect>
                                  </p:childTnLst>
                                </p:cTn>
                              </p:par>
                              <p:par>
                                <p:cTn id="25" presetID="55"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1000" fill="hold"/>
                                        <p:tgtEl>
                                          <p:spTgt spid="10"/>
                                        </p:tgtEl>
                                        <p:attrNameLst>
                                          <p:attrName>ppt_w</p:attrName>
                                        </p:attrNameLst>
                                      </p:cBhvr>
                                      <p:tavLst>
                                        <p:tav tm="0">
                                          <p:val>
                                            <p:strVal val="#ppt_w*0.70"/>
                                          </p:val>
                                        </p:tav>
                                        <p:tav tm="100000">
                                          <p:val>
                                            <p:strVal val="#ppt_w"/>
                                          </p:val>
                                        </p:tav>
                                      </p:tavLst>
                                    </p:anim>
                                    <p:anim calcmode="lin" valueType="num">
                                      <p:cBhvr>
                                        <p:cTn id="28" dur="1000" fill="hold"/>
                                        <p:tgtEl>
                                          <p:spTgt spid="10"/>
                                        </p:tgtEl>
                                        <p:attrNameLst>
                                          <p:attrName>ppt_h</p:attrName>
                                        </p:attrNameLst>
                                      </p:cBhvr>
                                      <p:tavLst>
                                        <p:tav tm="0">
                                          <p:val>
                                            <p:strVal val="#ppt_h"/>
                                          </p:val>
                                        </p:tav>
                                        <p:tav tm="100000">
                                          <p:val>
                                            <p:strVal val="#ppt_h"/>
                                          </p:val>
                                        </p:tav>
                                      </p:tavLst>
                                    </p:anim>
                                    <p:animEffect transition="in" filter="fade">
                                      <p:cBhvr>
                                        <p:cTn id="29" dur="1000"/>
                                        <p:tgtEl>
                                          <p:spTgt spid="10"/>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1000" fill="hold"/>
                                        <p:tgtEl>
                                          <p:spTgt spid="11"/>
                                        </p:tgtEl>
                                        <p:attrNameLst>
                                          <p:attrName>ppt_w</p:attrName>
                                        </p:attrNameLst>
                                      </p:cBhvr>
                                      <p:tavLst>
                                        <p:tav tm="0">
                                          <p:val>
                                            <p:strVal val="#ppt_w*0.70"/>
                                          </p:val>
                                        </p:tav>
                                        <p:tav tm="100000">
                                          <p:val>
                                            <p:strVal val="#ppt_w"/>
                                          </p:val>
                                        </p:tav>
                                      </p:tavLst>
                                    </p:anim>
                                    <p:anim calcmode="lin" valueType="num">
                                      <p:cBhvr>
                                        <p:cTn id="33" dur="1000" fill="hold"/>
                                        <p:tgtEl>
                                          <p:spTgt spid="11"/>
                                        </p:tgtEl>
                                        <p:attrNameLst>
                                          <p:attrName>ppt_h</p:attrName>
                                        </p:attrNameLst>
                                      </p:cBhvr>
                                      <p:tavLst>
                                        <p:tav tm="0">
                                          <p:val>
                                            <p:strVal val="#ppt_h"/>
                                          </p:val>
                                        </p:tav>
                                        <p:tav tm="100000">
                                          <p:val>
                                            <p:strVal val="#ppt_h"/>
                                          </p:val>
                                        </p:tav>
                                      </p:tavLst>
                                    </p:anim>
                                    <p:animEffect transition="in" filter="fade">
                                      <p:cBhvr>
                                        <p:cTn id="3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www.luxasiapacific.com/uploads/pics/background_water_purification.jpg"/>
          <p:cNvPicPr>
            <a:picLocks noChangeAspect="1" noChangeArrowheads="1"/>
          </p:cNvPicPr>
          <p:nvPr/>
        </p:nvPicPr>
        <p:blipFill>
          <a:blip r:embed="rId2" cstate="print"/>
          <a:srcRect/>
          <a:stretch>
            <a:fillRect/>
          </a:stretch>
        </p:blipFill>
        <p:spPr bwMode="auto">
          <a:xfrm>
            <a:off x="0" y="0"/>
            <a:ext cx="9144000" cy="1371600"/>
          </a:xfrm>
          <a:prstGeom prst="rect">
            <a:avLst/>
          </a:prstGeom>
          <a:noFill/>
          <a:ln w="9525">
            <a:noFill/>
            <a:miter lim="800000"/>
            <a:headEnd/>
            <a:tailEnd/>
          </a:ln>
        </p:spPr>
      </p:pic>
      <p:sp>
        <p:nvSpPr>
          <p:cNvPr id="5" name="Rectangle 4"/>
          <p:cNvSpPr/>
          <p:nvPr/>
        </p:nvSpPr>
        <p:spPr>
          <a:xfrm>
            <a:off x="1371600" y="1447800"/>
            <a:ext cx="6172200" cy="369332"/>
          </a:xfrm>
          <a:prstGeom prst="rect">
            <a:avLst/>
          </a:prstGeom>
        </p:spPr>
        <p:txBody>
          <a:bodyPr wrap="square">
            <a:spAutoFit/>
          </a:bodyPr>
          <a:lstStyle/>
          <a:p>
            <a:r>
              <a:rPr lang="en-US" dirty="0" smtClean="0"/>
              <a:t> </a:t>
            </a:r>
            <a:r>
              <a:rPr lang="en-US" b="1" u="sng" dirty="0" smtClean="0"/>
              <a:t>Home </a:t>
            </a:r>
            <a:r>
              <a:rPr lang="en-US" u="sng" dirty="0" smtClean="0"/>
              <a:t> -  About GSS  -  Services  -  Resources  -  Contact Us</a:t>
            </a:r>
            <a:endParaRPr lang="en-US" dirty="0"/>
          </a:p>
        </p:txBody>
      </p:sp>
      <p:pic>
        <p:nvPicPr>
          <p:cNvPr id="6" name="Picture 6"/>
          <p:cNvPicPr>
            <a:picLocks noChangeAspect="1" noChangeArrowheads="1"/>
          </p:cNvPicPr>
          <p:nvPr/>
        </p:nvPicPr>
        <p:blipFill>
          <a:blip r:embed="rId3" cstate="print"/>
          <a:srcRect/>
          <a:stretch>
            <a:fillRect/>
          </a:stretch>
        </p:blipFill>
        <p:spPr bwMode="auto">
          <a:xfrm>
            <a:off x="6665912" y="0"/>
            <a:ext cx="2478088" cy="742950"/>
          </a:xfrm>
          <a:prstGeom prst="rect">
            <a:avLst/>
          </a:prstGeom>
          <a:solidFill>
            <a:srgbClr val="A6A6A6"/>
          </a:solidFill>
          <a:ln w="9525">
            <a:noFill/>
            <a:miter lim="800000"/>
            <a:headEnd/>
            <a:tailEnd/>
          </a:ln>
        </p:spPr>
      </p:pic>
      <p:sp>
        <p:nvSpPr>
          <p:cNvPr id="7" name="Rectangle 6"/>
          <p:cNvSpPr/>
          <p:nvPr/>
        </p:nvSpPr>
        <p:spPr>
          <a:xfrm>
            <a:off x="228600" y="2362200"/>
            <a:ext cx="4191000" cy="4185761"/>
          </a:xfrm>
          <a:prstGeom prst="rect">
            <a:avLst/>
          </a:prstGeom>
        </p:spPr>
        <p:txBody>
          <a:bodyPr wrap="square">
            <a:spAutoFit/>
          </a:bodyPr>
          <a:lstStyle/>
          <a:p>
            <a:pPr algn="just"/>
            <a:r>
              <a:rPr lang="en-US" sz="1400" dirty="0" smtClean="0"/>
              <a:t>Ground Source Solutions</a:t>
            </a:r>
          </a:p>
          <a:p>
            <a:pPr algn="just"/>
            <a:r>
              <a:rPr lang="en-US" sz="1400" dirty="0" smtClean="0"/>
              <a:t> </a:t>
            </a:r>
          </a:p>
          <a:p>
            <a:pPr algn="just"/>
            <a:r>
              <a:rPr lang="en-US" sz="1400" dirty="0" smtClean="0"/>
              <a:t>Founded in 2003, Ground Source Solutions, LLC (GSS) provides comprehensive diagnostic and maintenance services for vertical closed loop, ground coupled, geothermal heat exchangers. GSS was formed by the management of Geothermal Services, Inc. in response to the growth in large scale commercial geothermal projects and the need expressed by clients to ensure the long term performance of these systems</a:t>
            </a:r>
          </a:p>
          <a:p>
            <a:pPr algn="just"/>
            <a:r>
              <a:rPr lang="en-US" sz="1400" dirty="0" smtClean="0"/>
              <a:t> </a:t>
            </a:r>
          </a:p>
          <a:p>
            <a:pPr algn="just"/>
            <a:r>
              <a:rPr lang="en-US" sz="1400" dirty="0" smtClean="0"/>
              <a:t>GSS Mission Statement:</a:t>
            </a:r>
          </a:p>
          <a:p>
            <a:pPr algn="just"/>
            <a:r>
              <a:rPr lang="en-US" sz="1400" dirty="0" smtClean="0"/>
              <a:t> </a:t>
            </a:r>
          </a:p>
          <a:p>
            <a:pPr algn="just"/>
            <a:r>
              <a:rPr lang="en-US" sz="1400" dirty="0" smtClean="0"/>
              <a:t>To promote optimum performance of commercial geothermal loop systems by providing top quality inspection and maintenance services.</a:t>
            </a:r>
          </a:p>
          <a:p>
            <a:pPr algn="just"/>
            <a:r>
              <a:rPr lang="en-US" sz="1400" dirty="0" smtClean="0"/>
              <a:t>We will provide these services in the most highly professional and ethical manner by always treating the client’s best interest as our top priority.</a:t>
            </a:r>
            <a:endParaRPr lang="en-US" sz="1400" dirty="0"/>
          </a:p>
        </p:txBody>
      </p:sp>
      <p:pic>
        <p:nvPicPr>
          <p:cNvPr id="8" name="Picture 7" descr="gss6.JPG"/>
          <p:cNvPicPr>
            <a:picLocks noChangeAspect="1"/>
          </p:cNvPicPr>
          <p:nvPr/>
        </p:nvPicPr>
        <p:blipFill>
          <a:blip r:embed="rId4" cstate="print"/>
          <a:srcRect l="2083" t="3125" r="22917" b="9375"/>
          <a:stretch>
            <a:fillRect/>
          </a:stretch>
        </p:blipFill>
        <p:spPr>
          <a:xfrm>
            <a:off x="4931229" y="1981200"/>
            <a:ext cx="2841171" cy="2209800"/>
          </a:xfrm>
          <a:prstGeom prst="rect">
            <a:avLst/>
          </a:prstGeom>
        </p:spPr>
      </p:pic>
      <p:pic>
        <p:nvPicPr>
          <p:cNvPr id="9" name="Picture 8" descr="Manifold Repairs 001.jpg"/>
          <p:cNvPicPr>
            <a:picLocks noChangeAspect="1"/>
          </p:cNvPicPr>
          <p:nvPr/>
        </p:nvPicPr>
        <p:blipFill>
          <a:blip r:embed="rId5" cstate="print"/>
          <a:stretch>
            <a:fillRect/>
          </a:stretch>
        </p:blipFill>
        <p:spPr>
          <a:xfrm>
            <a:off x="6553200" y="3505200"/>
            <a:ext cx="2438400" cy="1828800"/>
          </a:xfrm>
          <a:prstGeom prst="rect">
            <a:avLst/>
          </a:prstGeom>
        </p:spPr>
      </p:pic>
      <p:sp>
        <p:nvSpPr>
          <p:cNvPr id="12" name="Rectangle 11"/>
          <p:cNvSpPr/>
          <p:nvPr/>
        </p:nvSpPr>
        <p:spPr>
          <a:xfrm>
            <a:off x="5638800" y="5638800"/>
            <a:ext cx="2258118" cy="369332"/>
          </a:xfrm>
          <a:prstGeom prst="rect">
            <a:avLst/>
          </a:prstGeom>
        </p:spPr>
        <p:txBody>
          <a:bodyPr wrap="none">
            <a:spAutoFit/>
          </a:bodyPr>
          <a:lstStyle/>
          <a:p>
            <a:pPr algn="ctr"/>
            <a:r>
              <a:rPr lang="en-US" dirty="0" smtClean="0"/>
              <a:t>System Fluid Filtration</a:t>
            </a:r>
            <a:endParaRPr lang="en-US" dirty="0"/>
          </a:p>
        </p:txBody>
      </p:sp>
    </p:spTree>
  </p:cSld>
  <p:clrMapOvr>
    <a:masterClrMapping/>
  </p:clrMapOvr>
  <p:transition spd="slow"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5"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strVal val="#ppt_w*0.70"/>
                                          </p:val>
                                        </p:tav>
                                        <p:tav tm="100000">
                                          <p:val>
                                            <p:strVal val="#ppt_w"/>
                                          </p:val>
                                        </p:tav>
                                      </p:tavLst>
                                    </p:anim>
                                    <p:anim calcmode="lin" valueType="num">
                                      <p:cBhvr>
                                        <p:cTn id="13" dur="1000" fill="hold"/>
                                        <p:tgtEl>
                                          <p:spTgt spid="9"/>
                                        </p:tgtEl>
                                        <p:attrNameLst>
                                          <p:attrName>ppt_h</p:attrName>
                                        </p:attrNameLst>
                                      </p:cBhvr>
                                      <p:tavLst>
                                        <p:tav tm="0">
                                          <p:val>
                                            <p:strVal val="#ppt_h"/>
                                          </p:val>
                                        </p:tav>
                                        <p:tav tm="100000">
                                          <p:val>
                                            <p:strVal val="#ppt_h"/>
                                          </p:val>
                                        </p:tav>
                                      </p:tavLst>
                                    </p:anim>
                                    <p:animEffect transition="in" filter="fade">
                                      <p:cBhvr>
                                        <p:cTn id="14" dur="1000"/>
                                        <p:tgtEl>
                                          <p:spTgt spid="9"/>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strVal val="#ppt_w*0.70"/>
                                          </p:val>
                                        </p:tav>
                                        <p:tav tm="100000">
                                          <p:val>
                                            <p:strVal val="#ppt_w"/>
                                          </p:val>
                                        </p:tav>
                                      </p:tavLst>
                                    </p:anim>
                                    <p:anim calcmode="lin" valueType="num">
                                      <p:cBhvr>
                                        <p:cTn id="18" dur="1000" fill="hold"/>
                                        <p:tgtEl>
                                          <p:spTgt spid="12"/>
                                        </p:tgtEl>
                                        <p:attrNameLst>
                                          <p:attrName>ppt_h</p:attrName>
                                        </p:attrNameLst>
                                      </p:cBhvr>
                                      <p:tavLst>
                                        <p:tav tm="0">
                                          <p:val>
                                            <p:strVal val="#ppt_h"/>
                                          </p:val>
                                        </p:tav>
                                        <p:tav tm="100000">
                                          <p:val>
                                            <p:strVal val="#ppt_h"/>
                                          </p:val>
                                        </p:tav>
                                      </p:tavLst>
                                    </p:anim>
                                    <p:animEffect transition="in" filter="fade">
                                      <p:cBhvr>
                                        <p:cTn id="1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www.luxasiapacific.com/uploads/pics/background_water_purification.jpg"/>
          <p:cNvPicPr>
            <a:picLocks noChangeAspect="1" noChangeArrowheads="1"/>
          </p:cNvPicPr>
          <p:nvPr/>
        </p:nvPicPr>
        <p:blipFill>
          <a:blip r:embed="rId2" cstate="print"/>
          <a:srcRect/>
          <a:stretch>
            <a:fillRect/>
          </a:stretch>
        </p:blipFill>
        <p:spPr bwMode="auto">
          <a:xfrm>
            <a:off x="0" y="0"/>
            <a:ext cx="9144000" cy="1371600"/>
          </a:xfrm>
          <a:prstGeom prst="rect">
            <a:avLst/>
          </a:prstGeom>
          <a:noFill/>
          <a:ln w="9525">
            <a:noFill/>
            <a:miter lim="800000"/>
            <a:headEnd/>
            <a:tailEnd/>
          </a:ln>
        </p:spPr>
      </p:pic>
      <p:sp>
        <p:nvSpPr>
          <p:cNvPr id="5" name="Rectangle 4"/>
          <p:cNvSpPr/>
          <p:nvPr/>
        </p:nvSpPr>
        <p:spPr>
          <a:xfrm>
            <a:off x="1371600" y="1447800"/>
            <a:ext cx="6172200" cy="369332"/>
          </a:xfrm>
          <a:prstGeom prst="rect">
            <a:avLst/>
          </a:prstGeom>
        </p:spPr>
        <p:txBody>
          <a:bodyPr wrap="square">
            <a:spAutoFit/>
          </a:bodyPr>
          <a:lstStyle/>
          <a:p>
            <a:r>
              <a:rPr lang="en-US" dirty="0" smtClean="0"/>
              <a:t> </a:t>
            </a:r>
            <a:r>
              <a:rPr lang="en-US" b="1" u="sng" dirty="0" smtClean="0"/>
              <a:t>Home </a:t>
            </a:r>
            <a:r>
              <a:rPr lang="en-US" u="sng" dirty="0" smtClean="0"/>
              <a:t> -  About GSS  -  Services  -  Resources  -  Contact Us</a:t>
            </a:r>
            <a:endParaRPr lang="en-US" dirty="0"/>
          </a:p>
        </p:txBody>
      </p:sp>
      <p:pic>
        <p:nvPicPr>
          <p:cNvPr id="6" name="Picture 6"/>
          <p:cNvPicPr>
            <a:picLocks noChangeAspect="1" noChangeArrowheads="1"/>
          </p:cNvPicPr>
          <p:nvPr/>
        </p:nvPicPr>
        <p:blipFill>
          <a:blip r:embed="rId3" cstate="print"/>
          <a:srcRect/>
          <a:stretch>
            <a:fillRect/>
          </a:stretch>
        </p:blipFill>
        <p:spPr bwMode="auto">
          <a:xfrm>
            <a:off x="6665912" y="0"/>
            <a:ext cx="2478088" cy="742950"/>
          </a:xfrm>
          <a:prstGeom prst="rect">
            <a:avLst/>
          </a:prstGeom>
          <a:solidFill>
            <a:srgbClr val="A6A6A6"/>
          </a:solidFill>
          <a:ln w="9525">
            <a:noFill/>
            <a:miter lim="800000"/>
            <a:headEnd/>
            <a:tailEnd/>
          </a:ln>
        </p:spPr>
      </p:pic>
      <p:sp>
        <p:nvSpPr>
          <p:cNvPr id="7" name="Rectangle 6"/>
          <p:cNvSpPr/>
          <p:nvPr/>
        </p:nvSpPr>
        <p:spPr>
          <a:xfrm>
            <a:off x="228600" y="2362200"/>
            <a:ext cx="4191000" cy="4185761"/>
          </a:xfrm>
          <a:prstGeom prst="rect">
            <a:avLst/>
          </a:prstGeom>
        </p:spPr>
        <p:txBody>
          <a:bodyPr wrap="square">
            <a:spAutoFit/>
          </a:bodyPr>
          <a:lstStyle/>
          <a:p>
            <a:pPr algn="just"/>
            <a:r>
              <a:rPr lang="en-US" sz="1400" dirty="0" smtClean="0"/>
              <a:t>Ground Source Solutions</a:t>
            </a:r>
          </a:p>
          <a:p>
            <a:pPr algn="just"/>
            <a:r>
              <a:rPr lang="en-US" sz="1400" dirty="0" smtClean="0"/>
              <a:t> </a:t>
            </a:r>
          </a:p>
          <a:p>
            <a:pPr algn="just"/>
            <a:r>
              <a:rPr lang="en-US" sz="1400" dirty="0" smtClean="0"/>
              <a:t>Founded in 2003, Ground Source Solutions, LLC (GSS) provides comprehensive diagnostic and maintenance services for vertical closed loop, ground coupled, geothermal heat exchangers. GSS was formed by the management of Geothermal Services, Inc. in response to the growth in large scale commercial geothermal projects and the need expressed by clients to ensure the long term performance of these systems</a:t>
            </a:r>
          </a:p>
          <a:p>
            <a:pPr algn="just"/>
            <a:r>
              <a:rPr lang="en-US" sz="1400" dirty="0" smtClean="0"/>
              <a:t> </a:t>
            </a:r>
          </a:p>
          <a:p>
            <a:pPr algn="just"/>
            <a:r>
              <a:rPr lang="en-US" sz="1400" dirty="0" smtClean="0"/>
              <a:t>GSS Mission Statement:</a:t>
            </a:r>
          </a:p>
          <a:p>
            <a:pPr algn="just"/>
            <a:r>
              <a:rPr lang="en-US" sz="1400" dirty="0" smtClean="0"/>
              <a:t> </a:t>
            </a:r>
          </a:p>
          <a:p>
            <a:pPr algn="just"/>
            <a:r>
              <a:rPr lang="en-US" sz="1400" dirty="0" smtClean="0"/>
              <a:t>To promote optimum performance of commercial geothermal loop systems by providing top quality inspection and maintenance services.</a:t>
            </a:r>
          </a:p>
          <a:p>
            <a:pPr algn="just"/>
            <a:r>
              <a:rPr lang="en-US" sz="1400" dirty="0" smtClean="0"/>
              <a:t>We will provide these services in the most highly professional and ethical manner by always treating the client’s best interest as our top priority.</a:t>
            </a:r>
            <a:endParaRPr lang="en-US" sz="1400" dirty="0"/>
          </a:p>
        </p:txBody>
      </p:sp>
      <p:pic>
        <p:nvPicPr>
          <p:cNvPr id="11" name="Picture 10" descr="gss4.JPG"/>
          <p:cNvPicPr>
            <a:picLocks noChangeAspect="1"/>
          </p:cNvPicPr>
          <p:nvPr/>
        </p:nvPicPr>
        <p:blipFill>
          <a:blip r:embed="rId4" cstate="print"/>
          <a:srcRect l="10417" t="6000" r="35208" b="3333"/>
          <a:stretch>
            <a:fillRect/>
          </a:stretch>
        </p:blipFill>
        <p:spPr>
          <a:xfrm>
            <a:off x="4953000" y="4038600"/>
            <a:ext cx="2209800" cy="2302933"/>
          </a:xfrm>
          <a:prstGeom prst="rect">
            <a:avLst/>
          </a:prstGeom>
        </p:spPr>
      </p:pic>
      <p:pic>
        <p:nvPicPr>
          <p:cNvPr id="10" name="Picture 9" descr="DSCN5789.JPG"/>
          <p:cNvPicPr>
            <a:picLocks noChangeAspect="1"/>
          </p:cNvPicPr>
          <p:nvPr/>
        </p:nvPicPr>
        <p:blipFill>
          <a:blip r:embed="rId5" cstate="print"/>
          <a:stretch>
            <a:fillRect/>
          </a:stretch>
        </p:blipFill>
        <p:spPr>
          <a:xfrm>
            <a:off x="6019800" y="2209800"/>
            <a:ext cx="2590800" cy="2178377"/>
          </a:xfrm>
          <a:prstGeom prst="rect">
            <a:avLst/>
          </a:prstGeom>
        </p:spPr>
      </p:pic>
      <p:sp>
        <p:nvSpPr>
          <p:cNvPr id="13" name="Rectangle 12"/>
          <p:cNvSpPr/>
          <p:nvPr/>
        </p:nvSpPr>
        <p:spPr>
          <a:xfrm>
            <a:off x="5943600" y="6324600"/>
            <a:ext cx="1853008" cy="369332"/>
          </a:xfrm>
          <a:prstGeom prst="rect">
            <a:avLst/>
          </a:prstGeom>
        </p:spPr>
        <p:txBody>
          <a:bodyPr wrap="none">
            <a:spAutoFit/>
          </a:bodyPr>
          <a:lstStyle/>
          <a:p>
            <a:pPr algn="ctr"/>
            <a:r>
              <a:rPr lang="en-US" dirty="0" smtClean="0"/>
              <a:t>Antifreeze Testing</a:t>
            </a:r>
            <a:endParaRPr lang="en-US" dirty="0"/>
          </a:p>
        </p:txBody>
      </p:sp>
    </p:spTree>
  </p:cSld>
  <p:clrMapOvr>
    <a:masterClrMapping/>
  </p:clrMapOvr>
  <p:transition spd="slow"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par>
                                <p:cTn id="10" presetID="55"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strVal val="#ppt_w*0.70"/>
                                          </p:val>
                                        </p:tav>
                                        <p:tav tm="100000">
                                          <p:val>
                                            <p:strVal val="#ppt_w"/>
                                          </p:val>
                                        </p:tav>
                                      </p:tavLst>
                                    </p:anim>
                                    <p:anim calcmode="lin" valueType="num">
                                      <p:cBhvr>
                                        <p:cTn id="13" dur="1000" fill="hold"/>
                                        <p:tgtEl>
                                          <p:spTgt spid="11"/>
                                        </p:tgtEl>
                                        <p:attrNameLst>
                                          <p:attrName>ppt_h</p:attrName>
                                        </p:attrNameLst>
                                      </p:cBhvr>
                                      <p:tavLst>
                                        <p:tav tm="0">
                                          <p:val>
                                            <p:strVal val="#ppt_h"/>
                                          </p:val>
                                        </p:tav>
                                        <p:tav tm="100000">
                                          <p:val>
                                            <p:strVal val="#ppt_h"/>
                                          </p:val>
                                        </p:tav>
                                      </p:tavLst>
                                    </p:anim>
                                    <p:animEffect transition="in" filter="fade">
                                      <p:cBhvr>
                                        <p:cTn id="14" dur="1000"/>
                                        <p:tgtEl>
                                          <p:spTgt spid="11"/>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1000" fill="hold"/>
                                        <p:tgtEl>
                                          <p:spTgt spid="13"/>
                                        </p:tgtEl>
                                        <p:attrNameLst>
                                          <p:attrName>ppt_w</p:attrName>
                                        </p:attrNameLst>
                                      </p:cBhvr>
                                      <p:tavLst>
                                        <p:tav tm="0">
                                          <p:val>
                                            <p:strVal val="#ppt_w*0.70"/>
                                          </p:val>
                                        </p:tav>
                                        <p:tav tm="100000">
                                          <p:val>
                                            <p:strVal val="#ppt_w"/>
                                          </p:val>
                                        </p:tav>
                                      </p:tavLst>
                                    </p:anim>
                                    <p:anim calcmode="lin" valueType="num">
                                      <p:cBhvr>
                                        <p:cTn id="18" dur="1000" fill="hold"/>
                                        <p:tgtEl>
                                          <p:spTgt spid="13"/>
                                        </p:tgtEl>
                                        <p:attrNameLst>
                                          <p:attrName>ppt_h</p:attrName>
                                        </p:attrNameLst>
                                      </p:cBhvr>
                                      <p:tavLst>
                                        <p:tav tm="0">
                                          <p:val>
                                            <p:strVal val="#ppt_h"/>
                                          </p:val>
                                        </p:tav>
                                        <p:tav tm="100000">
                                          <p:val>
                                            <p:strVal val="#ppt_h"/>
                                          </p:val>
                                        </p:tav>
                                      </p:tavLst>
                                    </p:anim>
                                    <p:animEffect transition="in" filter="fade">
                                      <p:cBhvr>
                                        <p:cTn id="1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www.luxasiapacific.com/uploads/pics/background_water_purification.jpg"/>
          <p:cNvPicPr>
            <a:picLocks noChangeAspect="1" noChangeArrowheads="1"/>
          </p:cNvPicPr>
          <p:nvPr/>
        </p:nvPicPr>
        <p:blipFill>
          <a:blip r:embed="rId2" cstate="print"/>
          <a:srcRect/>
          <a:stretch>
            <a:fillRect/>
          </a:stretch>
        </p:blipFill>
        <p:spPr bwMode="auto">
          <a:xfrm>
            <a:off x="0" y="0"/>
            <a:ext cx="9144000" cy="1371600"/>
          </a:xfrm>
          <a:prstGeom prst="rect">
            <a:avLst/>
          </a:prstGeom>
          <a:noFill/>
          <a:ln w="9525">
            <a:noFill/>
            <a:miter lim="800000"/>
            <a:headEnd/>
            <a:tailEnd/>
          </a:ln>
        </p:spPr>
      </p:pic>
      <p:sp>
        <p:nvSpPr>
          <p:cNvPr id="5" name="Rectangle 4"/>
          <p:cNvSpPr/>
          <p:nvPr/>
        </p:nvSpPr>
        <p:spPr>
          <a:xfrm>
            <a:off x="1371600" y="1447800"/>
            <a:ext cx="6172200" cy="369332"/>
          </a:xfrm>
          <a:prstGeom prst="rect">
            <a:avLst/>
          </a:prstGeom>
        </p:spPr>
        <p:txBody>
          <a:bodyPr wrap="square">
            <a:spAutoFit/>
          </a:bodyPr>
          <a:lstStyle/>
          <a:p>
            <a:r>
              <a:rPr lang="en-US" dirty="0" smtClean="0"/>
              <a:t> </a:t>
            </a:r>
            <a:r>
              <a:rPr lang="en-US" b="1" u="sng" dirty="0" smtClean="0"/>
              <a:t>Home </a:t>
            </a:r>
            <a:r>
              <a:rPr lang="en-US" u="sng" dirty="0" smtClean="0"/>
              <a:t> -  About GSS  -  Services  -  Resources  -  Contact Us</a:t>
            </a:r>
            <a:endParaRPr lang="en-US" dirty="0"/>
          </a:p>
        </p:txBody>
      </p:sp>
      <p:pic>
        <p:nvPicPr>
          <p:cNvPr id="6" name="Picture 6"/>
          <p:cNvPicPr>
            <a:picLocks noChangeAspect="1" noChangeArrowheads="1"/>
          </p:cNvPicPr>
          <p:nvPr/>
        </p:nvPicPr>
        <p:blipFill>
          <a:blip r:embed="rId3" cstate="print"/>
          <a:srcRect/>
          <a:stretch>
            <a:fillRect/>
          </a:stretch>
        </p:blipFill>
        <p:spPr bwMode="auto">
          <a:xfrm>
            <a:off x="6665912" y="0"/>
            <a:ext cx="2478088" cy="742950"/>
          </a:xfrm>
          <a:prstGeom prst="rect">
            <a:avLst/>
          </a:prstGeom>
          <a:solidFill>
            <a:srgbClr val="A6A6A6"/>
          </a:solidFill>
          <a:ln w="9525">
            <a:noFill/>
            <a:miter lim="800000"/>
            <a:headEnd/>
            <a:tailEnd/>
          </a:ln>
        </p:spPr>
      </p:pic>
      <p:sp>
        <p:nvSpPr>
          <p:cNvPr id="7" name="Rectangle 6"/>
          <p:cNvSpPr/>
          <p:nvPr/>
        </p:nvSpPr>
        <p:spPr>
          <a:xfrm>
            <a:off x="228600" y="2362200"/>
            <a:ext cx="4191000" cy="4185761"/>
          </a:xfrm>
          <a:prstGeom prst="rect">
            <a:avLst/>
          </a:prstGeom>
        </p:spPr>
        <p:txBody>
          <a:bodyPr wrap="square">
            <a:spAutoFit/>
          </a:bodyPr>
          <a:lstStyle/>
          <a:p>
            <a:pPr algn="just"/>
            <a:r>
              <a:rPr lang="en-US" sz="1400" dirty="0" smtClean="0"/>
              <a:t>Ground Source Solutions</a:t>
            </a:r>
          </a:p>
          <a:p>
            <a:pPr algn="just"/>
            <a:r>
              <a:rPr lang="en-US" sz="1400" dirty="0" smtClean="0"/>
              <a:t> </a:t>
            </a:r>
          </a:p>
          <a:p>
            <a:pPr algn="just"/>
            <a:r>
              <a:rPr lang="en-US" sz="1400" dirty="0" smtClean="0"/>
              <a:t>Founded in 2003, Ground Source Solutions, LLC (GSS) provides comprehensive diagnostic and maintenance services for vertical closed loop, ground coupled, geothermal heat exchangers. GSS was formed by the management of Geothermal Services, Inc. in response to the growth in large scale commercial geothermal projects and the need expressed by clients to ensure the long term performance of these systems</a:t>
            </a:r>
          </a:p>
          <a:p>
            <a:pPr algn="just"/>
            <a:r>
              <a:rPr lang="en-US" sz="1400" dirty="0" smtClean="0"/>
              <a:t> </a:t>
            </a:r>
          </a:p>
          <a:p>
            <a:pPr algn="just"/>
            <a:r>
              <a:rPr lang="en-US" sz="1400" dirty="0" smtClean="0"/>
              <a:t>GSS Mission Statement:</a:t>
            </a:r>
          </a:p>
          <a:p>
            <a:pPr algn="just"/>
            <a:r>
              <a:rPr lang="en-US" sz="1400" dirty="0" smtClean="0"/>
              <a:t> </a:t>
            </a:r>
          </a:p>
          <a:p>
            <a:pPr algn="just"/>
            <a:r>
              <a:rPr lang="en-US" sz="1400" dirty="0" smtClean="0"/>
              <a:t>To promote optimum performance of commercial geothermal loop systems by providing top quality inspection and maintenance services.</a:t>
            </a:r>
          </a:p>
          <a:p>
            <a:pPr algn="just"/>
            <a:r>
              <a:rPr lang="en-US" sz="1400" dirty="0" smtClean="0"/>
              <a:t>We will provide these services in the most highly professional and ethical manner by always treating the client’s best interest as our top priority.</a:t>
            </a:r>
            <a:endParaRPr lang="en-US" sz="1400" dirty="0"/>
          </a:p>
        </p:txBody>
      </p:sp>
      <p:pic>
        <p:nvPicPr>
          <p:cNvPr id="9" name="Picture 8" descr="Manifold Vault.jpg"/>
          <p:cNvPicPr>
            <a:picLocks noChangeAspect="1"/>
          </p:cNvPicPr>
          <p:nvPr/>
        </p:nvPicPr>
        <p:blipFill>
          <a:blip r:embed="rId4" cstate="print"/>
          <a:srcRect t="2919" r="2799"/>
          <a:stretch>
            <a:fillRect/>
          </a:stretch>
        </p:blipFill>
        <p:spPr>
          <a:xfrm>
            <a:off x="4953000" y="3581400"/>
            <a:ext cx="1905000" cy="2534152"/>
          </a:xfrm>
          <a:prstGeom prst="rect">
            <a:avLst/>
          </a:prstGeom>
        </p:spPr>
      </p:pic>
      <p:pic>
        <p:nvPicPr>
          <p:cNvPr id="8" name="Picture 7" descr="gss3.JPG"/>
          <p:cNvPicPr>
            <a:picLocks noChangeAspect="1"/>
          </p:cNvPicPr>
          <p:nvPr/>
        </p:nvPicPr>
        <p:blipFill>
          <a:blip r:embed="rId5" cstate="print"/>
          <a:srcRect l="1987" t="3350" r="20514" b="6207"/>
          <a:stretch>
            <a:fillRect/>
          </a:stretch>
        </p:blipFill>
        <p:spPr>
          <a:xfrm>
            <a:off x="5867400" y="2104292"/>
            <a:ext cx="3124200" cy="2162908"/>
          </a:xfrm>
          <a:prstGeom prst="rect">
            <a:avLst/>
          </a:prstGeom>
        </p:spPr>
      </p:pic>
      <p:sp>
        <p:nvSpPr>
          <p:cNvPr id="12" name="Rectangle 11"/>
          <p:cNvSpPr/>
          <p:nvPr/>
        </p:nvSpPr>
        <p:spPr>
          <a:xfrm>
            <a:off x="5486400" y="6248400"/>
            <a:ext cx="2826351" cy="369332"/>
          </a:xfrm>
          <a:prstGeom prst="rect">
            <a:avLst/>
          </a:prstGeom>
        </p:spPr>
        <p:txBody>
          <a:bodyPr wrap="none">
            <a:spAutoFit/>
          </a:bodyPr>
          <a:lstStyle/>
          <a:p>
            <a:pPr algn="ctr"/>
            <a:r>
              <a:rPr lang="en-US" dirty="0" smtClean="0"/>
              <a:t>Manifold / Vault Inspections</a:t>
            </a:r>
            <a:endParaRPr lang="en-US" dirty="0"/>
          </a:p>
        </p:txBody>
      </p:sp>
    </p:spTree>
  </p:cSld>
  <p:clrMapOvr>
    <a:masterClrMapping/>
  </p:clrMapOvr>
  <p:transition spd="slow"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5"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strVal val="#ppt_w*0.70"/>
                                          </p:val>
                                        </p:tav>
                                        <p:tav tm="100000">
                                          <p:val>
                                            <p:strVal val="#ppt_w"/>
                                          </p:val>
                                        </p:tav>
                                      </p:tavLst>
                                    </p:anim>
                                    <p:anim calcmode="lin" valueType="num">
                                      <p:cBhvr>
                                        <p:cTn id="13" dur="1000" fill="hold"/>
                                        <p:tgtEl>
                                          <p:spTgt spid="9"/>
                                        </p:tgtEl>
                                        <p:attrNameLst>
                                          <p:attrName>ppt_h</p:attrName>
                                        </p:attrNameLst>
                                      </p:cBhvr>
                                      <p:tavLst>
                                        <p:tav tm="0">
                                          <p:val>
                                            <p:strVal val="#ppt_h"/>
                                          </p:val>
                                        </p:tav>
                                        <p:tav tm="100000">
                                          <p:val>
                                            <p:strVal val="#ppt_h"/>
                                          </p:val>
                                        </p:tav>
                                      </p:tavLst>
                                    </p:anim>
                                    <p:animEffect transition="in" filter="fade">
                                      <p:cBhvr>
                                        <p:cTn id="14" dur="1000"/>
                                        <p:tgtEl>
                                          <p:spTgt spid="9"/>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strVal val="#ppt_w*0.70"/>
                                          </p:val>
                                        </p:tav>
                                        <p:tav tm="100000">
                                          <p:val>
                                            <p:strVal val="#ppt_w"/>
                                          </p:val>
                                        </p:tav>
                                      </p:tavLst>
                                    </p:anim>
                                    <p:anim calcmode="lin" valueType="num">
                                      <p:cBhvr>
                                        <p:cTn id="18" dur="1000" fill="hold"/>
                                        <p:tgtEl>
                                          <p:spTgt spid="12"/>
                                        </p:tgtEl>
                                        <p:attrNameLst>
                                          <p:attrName>ppt_h</p:attrName>
                                        </p:attrNameLst>
                                      </p:cBhvr>
                                      <p:tavLst>
                                        <p:tav tm="0">
                                          <p:val>
                                            <p:strVal val="#ppt_h"/>
                                          </p:val>
                                        </p:tav>
                                        <p:tav tm="100000">
                                          <p:val>
                                            <p:strVal val="#ppt_h"/>
                                          </p:val>
                                        </p:tav>
                                      </p:tavLst>
                                    </p:anim>
                                    <p:animEffect transition="in" filter="fade">
                                      <p:cBhvr>
                                        <p:cTn id="1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www.luxasiapacific.com/uploads/pics/background_water_purification.jpg"/>
          <p:cNvPicPr>
            <a:picLocks noChangeAspect="1" noChangeArrowheads="1"/>
          </p:cNvPicPr>
          <p:nvPr/>
        </p:nvPicPr>
        <p:blipFill>
          <a:blip r:embed="rId2" cstate="print"/>
          <a:srcRect/>
          <a:stretch>
            <a:fillRect/>
          </a:stretch>
        </p:blipFill>
        <p:spPr bwMode="auto">
          <a:xfrm>
            <a:off x="0" y="0"/>
            <a:ext cx="9144000" cy="1371600"/>
          </a:xfrm>
          <a:prstGeom prst="rect">
            <a:avLst/>
          </a:prstGeom>
          <a:noFill/>
          <a:ln w="9525">
            <a:noFill/>
            <a:miter lim="800000"/>
            <a:headEnd/>
            <a:tailEnd/>
          </a:ln>
        </p:spPr>
      </p:pic>
      <p:sp>
        <p:nvSpPr>
          <p:cNvPr id="5" name="Rectangle 4"/>
          <p:cNvSpPr/>
          <p:nvPr/>
        </p:nvSpPr>
        <p:spPr>
          <a:xfrm>
            <a:off x="1371600" y="1447800"/>
            <a:ext cx="6172200" cy="369332"/>
          </a:xfrm>
          <a:prstGeom prst="rect">
            <a:avLst/>
          </a:prstGeom>
        </p:spPr>
        <p:txBody>
          <a:bodyPr wrap="square">
            <a:spAutoFit/>
          </a:bodyPr>
          <a:lstStyle/>
          <a:p>
            <a:r>
              <a:rPr lang="en-US" dirty="0" smtClean="0"/>
              <a:t> </a:t>
            </a:r>
            <a:r>
              <a:rPr lang="en-US" b="1" u="sng" dirty="0" smtClean="0"/>
              <a:t>Home </a:t>
            </a:r>
            <a:r>
              <a:rPr lang="en-US" u="sng" dirty="0" smtClean="0"/>
              <a:t> -  About GSS  -  Services  -  Resources  -  Contact Us</a:t>
            </a:r>
            <a:endParaRPr lang="en-US" dirty="0"/>
          </a:p>
        </p:txBody>
      </p:sp>
      <p:pic>
        <p:nvPicPr>
          <p:cNvPr id="6" name="Picture 6"/>
          <p:cNvPicPr>
            <a:picLocks noChangeAspect="1" noChangeArrowheads="1"/>
          </p:cNvPicPr>
          <p:nvPr/>
        </p:nvPicPr>
        <p:blipFill>
          <a:blip r:embed="rId3" cstate="print"/>
          <a:srcRect/>
          <a:stretch>
            <a:fillRect/>
          </a:stretch>
        </p:blipFill>
        <p:spPr bwMode="auto">
          <a:xfrm>
            <a:off x="6665912" y="0"/>
            <a:ext cx="2478088" cy="742950"/>
          </a:xfrm>
          <a:prstGeom prst="rect">
            <a:avLst/>
          </a:prstGeom>
          <a:solidFill>
            <a:srgbClr val="A6A6A6"/>
          </a:solidFill>
          <a:ln w="9525">
            <a:noFill/>
            <a:miter lim="800000"/>
            <a:headEnd/>
            <a:tailEnd/>
          </a:ln>
        </p:spPr>
      </p:pic>
      <p:sp>
        <p:nvSpPr>
          <p:cNvPr id="7" name="Rectangle 6"/>
          <p:cNvSpPr/>
          <p:nvPr/>
        </p:nvSpPr>
        <p:spPr>
          <a:xfrm>
            <a:off x="228600" y="2362200"/>
            <a:ext cx="4191000" cy="4185761"/>
          </a:xfrm>
          <a:prstGeom prst="rect">
            <a:avLst/>
          </a:prstGeom>
        </p:spPr>
        <p:txBody>
          <a:bodyPr wrap="square">
            <a:spAutoFit/>
          </a:bodyPr>
          <a:lstStyle/>
          <a:p>
            <a:pPr algn="just"/>
            <a:r>
              <a:rPr lang="en-US" sz="1400" dirty="0" smtClean="0"/>
              <a:t>Ground Source Solutions</a:t>
            </a:r>
          </a:p>
          <a:p>
            <a:pPr algn="just"/>
            <a:r>
              <a:rPr lang="en-US" sz="1400" dirty="0" smtClean="0"/>
              <a:t> </a:t>
            </a:r>
          </a:p>
          <a:p>
            <a:pPr algn="just"/>
            <a:r>
              <a:rPr lang="en-US" sz="1400" dirty="0" smtClean="0"/>
              <a:t>Founded in 2003, Ground Source Solutions, LLC (GSS) provides comprehensive diagnostic and maintenance services for vertical closed loop, ground coupled, geothermal heat exchangers. GSS was formed by the management of Geothermal Services, Inc. in response to the growth in large scale commercial geothermal projects and the need expressed by clients to ensure the long term performance of these systems</a:t>
            </a:r>
          </a:p>
          <a:p>
            <a:pPr algn="just"/>
            <a:r>
              <a:rPr lang="en-US" sz="1400" dirty="0" smtClean="0"/>
              <a:t> </a:t>
            </a:r>
          </a:p>
          <a:p>
            <a:pPr algn="just"/>
            <a:r>
              <a:rPr lang="en-US" sz="1400" dirty="0" smtClean="0"/>
              <a:t>GSS Mission Statement:</a:t>
            </a:r>
          </a:p>
          <a:p>
            <a:pPr algn="just"/>
            <a:r>
              <a:rPr lang="en-US" sz="1400" dirty="0" smtClean="0"/>
              <a:t> </a:t>
            </a:r>
          </a:p>
          <a:p>
            <a:pPr algn="just"/>
            <a:r>
              <a:rPr lang="en-US" sz="1400" dirty="0" smtClean="0"/>
              <a:t>To promote optimum performance of commercial geothermal loop systems by providing top quality inspection and maintenance services.</a:t>
            </a:r>
          </a:p>
          <a:p>
            <a:pPr algn="just"/>
            <a:r>
              <a:rPr lang="en-US" sz="1400" dirty="0" smtClean="0"/>
              <a:t>We will provide these services in the most highly professional and ethical manner by always treating the client’s best interest as our top priority.</a:t>
            </a:r>
            <a:endParaRPr lang="en-US" sz="1400" dirty="0"/>
          </a:p>
        </p:txBody>
      </p:sp>
      <p:sp>
        <p:nvSpPr>
          <p:cNvPr id="11" name="Rectangle 10"/>
          <p:cNvSpPr/>
          <p:nvPr/>
        </p:nvSpPr>
        <p:spPr>
          <a:xfrm>
            <a:off x="5326879" y="5257800"/>
            <a:ext cx="3124638" cy="369332"/>
          </a:xfrm>
          <a:prstGeom prst="rect">
            <a:avLst/>
          </a:prstGeom>
        </p:spPr>
        <p:txBody>
          <a:bodyPr wrap="none">
            <a:spAutoFit/>
          </a:bodyPr>
          <a:lstStyle/>
          <a:p>
            <a:pPr algn="ctr"/>
            <a:r>
              <a:rPr lang="en-US" dirty="0" smtClean="0"/>
              <a:t>System Pressure &amp; Flow Testing</a:t>
            </a:r>
            <a:endParaRPr lang="en-US" dirty="0"/>
          </a:p>
        </p:txBody>
      </p:sp>
      <p:pic>
        <p:nvPicPr>
          <p:cNvPr id="8" name="Picture 7" descr="DSCN5805.JPG"/>
          <p:cNvPicPr>
            <a:picLocks noChangeAspect="1"/>
          </p:cNvPicPr>
          <p:nvPr/>
        </p:nvPicPr>
        <p:blipFill>
          <a:blip r:embed="rId4" cstate="print"/>
          <a:stretch>
            <a:fillRect/>
          </a:stretch>
        </p:blipFill>
        <p:spPr>
          <a:xfrm>
            <a:off x="4826000" y="2286000"/>
            <a:ext cx="3784600" cy="2838450"/>
          </a:xfrm>
          <a:prstGeom prst="rect">
            <a:avLst/>
          </a:prstGeom>
        </p:spPr>
      </p:pic>
    </p:spTree>
  </p:cSld>
  <p:clrMapOvr>
    <a:masterClrMapping/>
  </p:clrMapOvr>
  <p:transition spd="slow"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par>
                                <p:cTn id="10" presetID="55"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0.70"/>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92</Words>
  <Application>Microsoft Office PowerPoint</Application>
  <PresentationFormat>On-screen Show (4:3)</PresentationFormat>
  <Paragraphs>50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Lindsey Craig</dc:creator>
  <cp:lastModifiedBy>Jim Moench</cp:lastModifiedBy>
  <cp:revision>10</cp:revision>
  <dcterms:created xsi:type="dcterms:W3CDTF">2011-10-27T13:23:59Z</dcterms:created>
  <dcterms:modified xsi:type="dcterms:W3CDTF">2011-11-11T21:41:28Z</dcterms:modified>
</cp:coreProperties>
</file>